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6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6190b1b5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06190b1b5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06190b1b5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06190b1b5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06190b1b5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06190b1b5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071745d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071745d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06190b1b5_0_1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06190b1b5_0_18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06190b1b5_0_1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06190b1b5_0_19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6190b1b5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06190b1b5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06190b1b5_0_1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06190b1b5_0_19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Google Shape;13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7" name="Google Shape;17;p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9" name="Google Shape;139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" name="Google Shape;140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1" name="Google Shape;141;p1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– Columns">
  <p:cSld name="CUSTOM_8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53" name="Google Shape;153;p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1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62" name="Google Shape;162;p1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1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13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1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13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3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body" idx="2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body" idx="3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Blank logo">
  <p:cSld name=" Blank logo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>
            <a:spLocks noGrp="1"/>
          </p:cNvSpPr>
          <p:nvPr>
            <p:ph type="sldNum" idx="12"/>
          </p:nvPr>
        </p:nvSpPr>
        <p:spPr>
          <a:xfrm>
            <a:off x="48247" y="4861463"/>
            <a:ext cx="37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Blank">
  <p:cSld name="6_Blank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"/>
          <p:cNvSpPr/>
          <p:nvPr/>
        </p:nvSpPr>
        <p:spPr>
          <a:xfrm>
            <a:off x="114300" y="112014"/>
            <a:ext cx="8915400" cy="4919400"/>
          </a:xfrm>
          <a:prstGeom prst="rect">
            <a:avLst/>
          </a:prstGeom>
          <a:solidFill>
            <a:srgbClr val="2231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5"/>
          <p:cNvSpPr>
            <a:spLocks noGrp="1"/>
          </p:cNvSpPr>
          <p:nvPr>
            <p:ph type="pic" idx="2"/>
          </p:nvPr>
        </p:nvSpPr>
        <p:spPr>
          <a:xfrm>
            <a:off x="114300" y="112713"/>
            <a:ext cx="8915400" cy="4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body" idx="1"/>
          </p:nvPr>
        </p:nvSpPr>
        <p:spPr>
          <a:xfrm>
            <a:off x="411480" y="347473"/>
            <a:ext cx="53034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body" idx="3"/>
          </p:nvPr>
        </p:nvSpPr>
        <p:spPr>
          <a:xfrm>
            <a:off x="411480" y="548068"/>
            <a:ext cx="53034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p Basic with Rule">
  <p:cSld name="Temp Basic with Rule">
    <p:bg>
      <p:bgPr>
        <a:solidFill>
          <a:srgbClr val="17232A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457199" y="320040"/>
            <a:ext cx="8229600" cy="3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body" idx="1"/>
          </p:nvPr>
        </p:nvSpPr>
        <p:spPr>
          <a:xfrm>
            <a:off x="457200" y="1108074"/>
            <a:ext cx="82296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366713" y="5018449"/>
            <a:ext cx="22749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Pivotal. All rights reserved.</a:t>
            </a:r>
            <a:endParaRPr sz="6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16" descr="Pivotal_Logo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1733" y="4713966"/>
            <a:ext cx="957300" cy="21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16"/>
          <p:cNvCxnSpPr/>
          <p:nvPr/>
        </p:nvCxnSpPr>
        <p:spPr>
          <a:xfrm>
            <a:off x="0" y="885931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ck background">
  <p:cSld name="black background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w="127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7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 flipH="1">
            <a:off x="8553449" y="5021262"/>
            <a:ext cx="5334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lang="en-US" sz="6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2013 Pivotal. All rights reserved.</a:t>
            </a:r>
            <a:endParaRPr/>
          </a:p>
        </p:txBody>
      </p:sp>
      <p:pic>
        <p:nvPicPr>
          <p:cNvPr id="189" name="Google Shape;189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2263" y="4713287"/>
            <a:ext cx="957300" cy="2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votal-midnight-theme" type="title">
  <p:cSld name="TITLE">
    <p:bg>
      <p:bgPr>
        <a:solidFill>
          <a:srgbClr val="042C45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5200"/>
              <a:buFont typeface="Proxima Nova"/>
              <a:buChar char="●"/>
              <a:defRPr sz="52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2800"/>
              <a:buFont typeface="Proxima Nova"/>
              <a:buNone/>
              <a:defRPr sz="28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– Divider">
  <p:cSld name="Divider_1">
    <p:bg>
      <p:bgPr>
        <a:solidFill>
          <a:schemeClr val="lt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9" name="Google Shape;29;p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" name="Google Shape;37;p3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3"/>
          <p:cNvSpPr txBox="1">
            <a:spLocks noGrp="1"/>
          </p:cNvSpPr>
          <p:nvPr>
            <p:ph type="subTitle" idx="1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42" name="Google Shape;42;p4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3" name="Google Shape;43;p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4" name="Google Shape;44;p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" name="Google Shape;52;p4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4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9" name="Google Shape;59;p6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rgbClr val="F3F3F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1" name="Google Shape;71;p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7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7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7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7" name="Google Shape;87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8" name="Google Shape;88;p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 – Night Mode">
  <p:cSld name="Title Slide_2"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Google Shape;99;p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1" name="Google Shape;111;p1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" name="Google Shape;119;p1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20;p10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1" name="Google Shape;121;p10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Spring Cloud Circuit Breaker</a:t>
            </a:r>
            <a:endParaRPr sz="3600" b="0" dirty="0"/>
          </a:p>
        </p:txBody>
      </p:sp>
      <p:sp>
        <p:nvSpPr>
          <p:cNvPr id="203" name="Google Shape;203;p20"/>
          <p:cNvSpPr/>
          <p:nvPr/>
        </p:nvSpPr>
        <p:spPr>
          <a:xfrm>
            <a:off x="7102094" y="1683819"/>
            <a:ext cx="1124700" cy="112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Fault Tolerance</a:t>
            </a:r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2"/>
                </a:solidFill>
              </a:rPr>
              <a:t>For an application that depends on 30 services where each service has 99.99% uptime, here is what you can expect:</a:t>
            </a:r>
            <a:endParaRPr/>
          </a:p>
          <a:p>
            <a:pPr marL="457200" marR="0" lvl="0" indent="-317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99.99^30 = 99.7% uptime</a:t>
            </a:r>
            <a:endParaRPr/>
          </a:p>
          <a:p>
            <a:pPr marL="457200" marR="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0.3% of 1 billion requests = 3,000,000 failures  </a:t>
            </a:r>
            <a:endParaRPr/>
          </a:p>
          <a:p>
            <a:pPr marL="457200" marR="0" lvl="0" indent="-3175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2+ hours downtime/month if all dependencies have 99.99%</a:t>
            </a:r>
            <a:endParaRPr/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2"/>
                </a:solidFill>
              </a:rPr>
              <a:t>Reality is generally worse.</a:t>
            </a:r>
            <a:endParaRPr sz="1800" b="1">
              <a:solidFill>
                <a:schemeClr val="lt2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chemeClr val="lt2"/>
                </a:solidFill>
              </a:rPr>
              <a:t>Source: https://github.com/Netflix/Hystrix/wiki</a:t>
            </a:r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0"/>
              </a:spcAft>
              <a:buNone/>
            </a:pPr>
            <a:r>
              <a:rPr lang="en-US"/>
              <a:t>One failure must not cause a cascading failure across the entire system.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500"/>
              </a:spcAft>
              <a:buNone/>
            </a:pPr>
            <a:r>
              <a:rPr lang="en-US"/>
              <a:t>One failure must not cause a cascading failure across the entire system.</a:t>
            </a:r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Distributed System Failures</a:t>
            </a:r>
            <a:endParaRPr/>
          </a:p>
        </p:txBody>
      </p:sp>
      <p:pic>
        <p:nvPicPr>
          <p:cNvPr id="217" name="Google Shape;21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4325" y="421025"/>
            <a:ext cx="4905300" cy="44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Circuit Breaker Pattern</a:t>
            </a:r>
            <a:endParaRPr/>
          </a:p>
        </p:txBody>
      </p:sp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75" y="909250"/>
            <a:ext cx="7958250" cy="367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Circuit Breaker Pattern Implementation</a:t>
            </a:r>
            <a:endParaRPr/>
          </a:p>
        </p:txBody>
      </p:sp>
      <p:sp>
        <p:nvSpPr>
          <p:cNvPr id="229" name="Google Shape;229;p24"/>
          <p:cNvSpPr txBox="1"/>
          <p:nvPr/>
        </p:nvSpPr>
        <p:spPr>
          <a:xfrm>
            <a:off x="1239520" y="1285240"/>
            <a:ext cx="6563400" cy="156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</a:t>
            </a: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SpringBootApplication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@EnableDiscoveryClient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@EnableCircuitBreaker</a:t>
            </a:r>
            <a:endParaRPr sz="12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0504D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-US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MyClientApp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1200">
                <a:solidFill>
                  <a:srgbClr val="C0504D"/>
                </a:solidFill>
                <a:latin typeface="Courier New"/>
                <a:ea typeface="Courier New"/>
                <a:cs typeface="Courier New"/>
                <a:sym typeface="Courier New"/>
              </a:rPr>
              <a:t>public static </a:t>
            </a:r>
            <a:r>
              <a:rPr lang="en-US" sz="1200">
                <a:solidFill>
                  <a:srgbClr val="0F375C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(String[] args) 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SpringApplication.run(MyClientApp</a:t>
            </a:r>
            <a:r>
              <a:rPr lang="en-US" sz="1200">
                <a:solidFill>
                  <a:srgbClr val="1F6FB8"/>
                </a:solidFill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args);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1239524" y="3213975"/>
            <a:ext cx="6479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&lt;dependency&gt;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   &lt;groupId&gt;io.pivotal.spring.cloud&lt;/groupId&gt;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   &lt;artifactId&gt;spring-cloud-starter-hystrix&lt;/artifactId&gt;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&lt;/dependency&gt;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1239525" y="3005450"/>
            <a:ext cx="6327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i="1">
                <a:latin typeface="Proxima Nova"/>
                <a:ea typeface="Proxima Nova"/>
                <a:cs typeface="Proxima Nova"/>
                <a:sym typeface="Proxima Nova"/>
              </a:rPr>
              <a:t>pom.xml</a:t>
            </a:r>
            <a:endParaRPr sz="800" i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1153750" y="1641377"/>
            <a:ext cx="2225700" cy="2847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E50AE-97A1-BD42-AC17-B0172AC20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Cloud Circuit Breakers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B3639-B970-2048-B09D-62E30359E3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abstraction across different circuit breaker implementations</a:t>
            </a:r>
          </a:p>
          <a:p>
            <a:r>
              <a:rPr lang="en-US" sz="2800" dirty="0"/>
              <a:t>provides a consistent API for use in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82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Resilence4J</a:t>
            </a:r>
            <a:endParaRPr dirty="0"/>
          </a:p>
        </p:txBody>
      </p:sp>
      <p:sp>
        <p:nvSpPr>
          <p:cNvPr id="239" name="Google Shape;239;p25"/>
          <p:cNvSpPr/>
          <p:nvPr/>
        </p:nvSpPr>
        <p:spPr>
          <a:xfrm>
            <a:off x="3565900" y="1641375"/>
            <a:ext cx="1921800" cy="2847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1753225" y="3096400"/>
            <a:ext cx="1921800" cy="2847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1" name="Google Shape;241;p25"/>
          <p:cNvCxnSpPr>
            <a:endCxn id="240" idx="6"/>
          </p:cNvCxnSpPr>
          <p:nvPr/>
        </p:nvCxnSpPr>
        <p:spPr>
          <a:xfrm rot="5400000">
            <a:off x="3472675" y="2132500"/>
            <a:ext cx="1308600" cy="903900"/>
          </a:xfrm>
          <a:prstGeom prst="curvedConnector2">
            <a:avLst/>
          </a:prstGeom>
          <a:noFill/>
          <a:ln w="19050" cap="flat" cmpd="sng">
            <a:solidFill>
              <a:srgbClr val="009FD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6D5E147-5E7A-0744-A3F7-8AC1ACC39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93" y="1263523"/>
            <a:ext cx="7867464" cy="30829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Metrics</a:t>
            </a:r>
            <a:endParaRPr dirty="0"/>
          </a:p>
        </p:txBody>
      </p:sp>
      <p:sp>
        <p:nvSpPr>
          <p:cNvPr id="247" name="Google Shape;247;p26"/>
          <p:cNvSpPr txBox="1">
            <a:spLocks noGrp="1"/>
          </p:cNvSpPr>
          <p:nvPr>
            <p:ph type="body" idx="1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chemeClr val="lt2"/>
                </a:solidFill>
              </a:rPr>
              <a:t>Spring Cloud Circuit Breaker reposts Metrics via Micrometer</a:t>
            </a:r>
            <a:endParaRPr sz="1800" b="1" dirty="0"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Informational and Status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Cumulative and Rolling Event Counts 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Latency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 dirty="0"/>
              <a:t>Latency Percentiles: End-to-End Execution </a:t>
            </a:r>
            <a:br>
              <a:rPr lang="en-US" dirty="0"/>
            </a:br>
            <a:endParaRPr lang="en-US" dirty="0"/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800" b="1" dirty="0">
                <a:solidFill>
                  <a:schemeClr val="lt2"/>
                </a:solidFill>
              </a:rPr>
              <a:t>Published from Boot as actuator metrics</a:t>
            </a:r>
          </a:p>
          <a:p>
            <a:pPr marL="139700" lvl="0" indent="0">
              <a:spcBef>
                <a:spcPts val="1000"/>
              </a:spcBef>
              <a:buNone/>
            </a:pPr>
            <a:r>
              <a:rPr lang="en-US" sz="1800" b="1" dirty="0">
                <a:solidFill>
                  <a:schemeClr val="lt2"/>
                </a:solidFill>
              </a:rPr>
              <a:t>PCF Metrics or Wavefront can capture metrics for Dashboards.</a:t>
            </a:r>
          </a:p>
          <a:p>
            <a:pPr marL="139700" lvl="0" indent="0">
              <a:spcBef>
                <a:spcPts val="1000"/>
              </a:spcBef>
              <a:buNone/>
            </a:pPr>
            <a:endParaRPr lang="en-US" sz="1800" b="1">
              <a:solidFill>
                <a:schemeClr val="lt2"/>
              </a:solidFill>
            </a:endParaRP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lang="en-US" sz="18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0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0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5" name="Google Shape;275;p30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6" name="Google Shape;276;p30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77" name="Google Shape;277;p30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l" t="t" r="r" b="b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l" t="t" r="r" b="b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l" t="t" r="r" b="b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l" t="t" r="r" b="b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l" t="t" r="r" b="b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l" t="t" r="r" b="b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l" t="t" r="r" b="b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30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253</Words>
  <Application>Microsoft Macintosh PowerPoint</Application>
  <PresentationFormat>On-screen Show (16:9)</PresentationFormat>
  <Paragraphs>40</Paragraphs>
  <Slides>9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Lato</vt:lpstr>
      <vt:lpstr>Proxima Nova</vt:lpstr>
      <vt:lpstr>Pivotal Presentation Theme v1</vt:lpstr>
      <vt:lpstr>Spring Cloud Circuit Breaker</vt:lpstr>
      <vt:lpstr>Fault Tolerance</vt:lpstr>
      <vt:lpstr>Distributed System Failures</vt:lpstr>
      <vt:lpstr>Circuit Breaker Pattern</vt:lpstr>
      <vt:lpstr>Circuit Breaker Pattern Implementation</vt:lpstr>
      <vt:lpstr>Spring Cloud Circuit Breakers</vt:lpstr>
      <vt:lpstr>Resilence4J</vt:lpstr>
      <vt:lpstr>Metrics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Cloud Circuit Breaker</dc:title>
  <cp:lastModifiedBy>Jeffrey Ellin</cp:lastModifiedBy>
  <cp:revision>3</cp:revision>
  <dcterms:modified xsi:type="dcterms:W3CDTF">2021-07-26T21:09:02Z</dcterms:modified>
</cp:coreProperties>
</file>